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724A78B-3C3D-46B5-81DD-188AA125577C}" type="datetimeFigureOut">
              <a:rPr lang="en-US"/>
              <a:pPr>
                <a:defRPr/>
              </a:pPr>
              <a:t>9/29/2012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EE79014-0559-4825-8405-177BB314B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8D6139-3BF7-4994-9014-9DA611211A75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0BBC79F-CD87-4BDB-8C84-63DDD35A5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5C774-D53D-4A25-9FA6-168859D37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5A1E4-E60A-4324-AB48-70A913207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F5625-59D6-47BE-81DA-C01839B3A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6D9FA6-DE54-4169-A005-E57979496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DBDBAD-97E2-4EA0-B4DE-97BF035AC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2FCDEA-580B-4935-A0E0-DE6B10702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23021C-9D7A-41D0-A75B-DE5A098F9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D483-03BB-4D14-9AE3-43BAC55EC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DAB355-05CA-456D-B438-E13FDA724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9418566-8082-4359-8448-7E8DB5F96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E645A9F-3B61-4BBD-BBE7-7B83641D1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4" r:id="rId2"/>
    <p:sldLayoutId id="2147483709" r:id="rId3"/>
    <p:sldLayoutId id="2147483710" r:id="rId4"/>
    <p:sldLayoutId id="2147483711" r:id="rId5"/>
    <p:sldLayoutId id="2147483712" r:id="rId6"/>
    <p:sldLayoutId id="2147483705" r:id="rId7"/>
    <p:sldLayoutId id="2147483713" r:id="rId8"/>
    <p:sldLayoutId id="2147483714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590800"/>
            <a:ext cx="7239000" cy="762000"/>
          </a:xfrm>
          <a:solidFill>
            <a:schemeClr val="bg1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folHlink"/>
                </a:solidFill>
              </a:rPr>
              <a:t>1.</a:t>
            </a:r>
            <a:r>
              <a:rPr lang="id-ID" sz="3200" dirty="0" smtClean="0">
                <a:solidFill>
                  <a:schemeClr val="folHlink"/>
                </a:solidFill>
              </a:rPr>
              <a:t> </a:t>
            </a:r>
            <a:r>
              <a:rPr lang="en-US" sz="3200" dirty="0" smtClean="0">
                <a:solidFill>
                  <a:schemeClr val="folHlink"/>
                </a:solidFill>
              </a:rPr>
              <a:t>PERAN </a:t>
            </a:r>
            <a:r>
              <a:rPr lang="en-US" sz="3200" dirty="0" smtClean="0">
                <a:solidFill>
                  <a:schemeClr val="folHlink"/>
                </a:solidFill>
              </a:rPr>
              <a:t>DAN FUNGSI PEMERINTAH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7924800" cy="3124200"/>
          </a:xfrm>
        </p:spPr>
        <p:txBody>
          <a:bodyPr/>
          <a:lstStyle/>
          <a:p>
            <a:pPr marL="609600" indent="-546100">
              <a:buFont typeface="Wingdings" pitchFamily="2" charset="2"/>
              <a:buChar char="q"/>
            </a:pPr>
            <a:r>
              <a:rPr lang="sv-SE" dirty="0" smtClean="0"/>
              <a:t>Apa yang </a:t>
            </a:r>
            <a:r>
              <a:rPr lang="id-ID" dirty="0" smtClean="0"/>
              <a:t>di</a:t>
            </a:r>
            <a:r>
              <a:rPr lang="sv-SE" dirty="0" smtClean="0"/>
              <a:t>maksudkan barang publik?</a:t>
            </a:r>
            <a:endParaRPr lang="en-US" dirty="0" smtClean="0"/>
          </a:p>
          <a:p>
            <a:pPr marL="1333500" lvl="1" indent="-533400">
              <a:buFont typeface="Wingdings" pitchFamily="2" charset="2"/>
              <a:buChar char="Ø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memasok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id-ID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/>
              <a:t>barang</a:t>
            </a:r>
            <a:r>
              <a:rPr lang="en-US" dirty="0" smtClean="0"/>
              <a:t> pub</a:t>
            </a:r>
            <a:r>
              <a:rPr lang="id-ID" dirty="0" smtClean="0"/>
              <a:t>lik</a:t>
            </a:r>
            <a:endParaRPr lang="en-US" dirty="0" smtClean="0">
              <a:sym typeface="Wingdings" pitchFamily="2" charset="2"/>
            </a:endParaRPr>
          </a:p>
          <a:p>
            <a:pPr marL="1333500" lvl="1" indent="-533400">
              <a:buFont typeface="Wingdings" pitchFamily="2" charset="2"/>
              <a:buChar char="Ø"/>
            </a:pPr>
            <a:r>
              <a:rPr lang="en-US" dirty="0" err="1" smtClean="0"/>
              <a:t>barang</a:t>
            </a:r>
            <a:r>
              <a:rPr lang="en-US" dirty="0" smtClean="0"/>
              <a:t> pub</a:t>
            </a:r>
            <a:r>
              <a:rPr lang="id-ID" dirty="0" smtClean="0"/>
              <a:t>lik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id-ID" dirty="0" smtClean="0">
                <a:sym typeface="Wingdings" pitchFamily="2" charset="2"/>
              </a:rPr>
              <a:t>oleh pemerintah</a:t>
            </a:r>
            <a:endParaRPr lang="en-US" dirty="0" smtClean="0">
              <a:sym typeface="Wingdings" pitchFamily="2" charset="2"/>
            </a:endParaRPr>
          </a:p>
          <a:p>
            <a:pPr marL="1333500" lvl="1" indent="-533400">
              <a:buFont typeface="Wingdings" pitchFamily="2" charset="2"/>
              <a:buChar char="Ø"/>
            </a:pPr>
            <a:r>
              <a:rPr lang="id-ID" dirty="0" smtClean="0"/>
              <a:t>karakteristik </a:t>
            </a:r>
            <a:r>
              <a:rPr lang="en-US" dirty="0" err="1" smtClean="0"/>
              <a:t>barang</a:t>
            </a:r>
            <a:r>
              <a:rPr lang="en-US" dirty="0" smtClean="0"/>
              <a:t> pub</a:t>
            </a:r>
            <a:r>
              <a:rPr lang="id-ID" dirty="0" smtClean="0"/>
              <a:t>lik</a:t>
            </a:r>
            <a:endParaRPr lang="en-US" dirty="0" smtClean="0"/>
          </a:p>
          <a:p>
            <a:pPr marL="1905000" lvl="2" indent="-457200">
              <a:buFont typeface="Wingdings" pitchFamily="2" charset="2"/>
              <a:buChar char="v"/>
            </a:pPr>
            <a:r>
              <a:rPr lang="en-US" dirty="0" smtClean="0"/>
              <a:t>Non-rivalry and Non-excludability</a:t>
            </a:r>
          </a:p>
          <a:p>
            <a:pPr marL="1333500" lvl="1" indent="-533400">
              <a:buFont typeface="Wingdings" pitchFamily="2" charset="2"/>
              <a:buChar char="Ø"/>
            </a:pPr>
            <a:r>
              <a:rPr lang="id-ID" dirty="0" smtClean="0"/>
              <a:t>Contoh : jalan raya</a:t>
            </a:r>
            <a:endParaRPr lang="en-US" dirty="0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458200" cy="1371600"/>
          </a:xfrm>
        </p:spPr>
        <p:txBody>
          <a:bodyPr/>
          <a:lstStyle/>
          <a:p>
            <a:pPr marL="1031875" indent="-1031875" fontAlgn="auto">
              <a:spcAft>
                <a:spcPts val="0"/>
              </a:spcAft>
              <a:defRPr/>
            </a:pPr>
            <a:r>
              <a:rPr lang="en-US" sz="3600" dirty="0" smtClean="0"/>
              <a:t>1.5. </a:t>
            </a:r>
            <a:r>
              <a:rPr lang="en-US" sz="3600" dirty="0" err="1" smtClean="0"/>
              <a:t>Penyediaan</a:t>
            </a:r>
            <a:r>
              <a:rPr lang="en-US" sz="3600" dirty="0" smtClean="0"/>
              <a:t> </a:t>
            </a:r>
            <a:r>
              <a:rPr lang="en-US" sz="3600" dirty="0" err="1" smtClean="0"/>
              <a:t>Publik</a:t>
            </a:r>
            <a:r>
              <a:rPr lang="en-US" sz="3600" dirty="0" smtClean="0"/>
              <a:t> </a:t>
            </a:r>
            <a:r>
              <a:rPr lang="en-US" sz="3600" dirty="0" err="1" smtClean="0"/>
              <a:t>sebagai</a:t>
            </a:r>
            <a:r>
              <a:rPr lang="en-US" sz="3600" dirty="0" smtClean="0"/>
              <a:t> </a:t>
            </a:r>
            <a:r>
              <a:rPr lang="en-US" sz="3600" dirty="0" err="1" smtClean="0"/>
              <a:t>Salah</a:t>
            </a:r>
            <a:r>
              <a:rPr lang="en-US" sz="3600" dirty="0" smtClean="0"/>
              <a:t> </a:t>
            </a: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Fungsi</a:t>
            </a:r>
            <a:r>
              <a:rPr lang="en-US" sz="3600" dirty="0" smtClean="0"/>
              <a:t> </a:t>
            </a:r>
            <a:r>
              <a:rPr lang="en-US" sz="3600" dirty="0" err="1" smtClean="0"/>
              <a:t>Pemerintah</a:t>
            </a:r>
            <a:r>
              <a:rPr lang="en-US" sz="3600" dirty="0" smtClean="0"/>
              <a:t> (1)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153400" cy="3657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sz="2800" dirty="0" err="1" smtClean="0"/>
              <a:t>Mengapa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menyediakan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?</a:t>
            </a:r>
            <a:endParaRPr lang="en-US" sz="28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id-ID" sz="2800" dirty="0" smtClean="0"/>
              <a:t> </a:t>
            </a:r>
            <a:r>
              <a:rPr lang="en-US" sz="2800" dirty="0" err="1" smtClean="0"/>
              <a:t>preferensi</a:t>
            </a:r>
            <a:r>
              <a:rPr lang="id-ID" sz="2800" dirty="0" smtClean="0"/>
              <a:t> </a:t>
            </a:r>
            <a:r>
              <a:rPr lang="en-US" sz="2800" dirty="0" err="1" smtClean="0"/>
              <a:t>konsumen</a:t>
            </a:r>
            <a:r>
              <a:rPr lang="id-ID" sz="2800" dirty="0" smtClean="0"/>
              <a:t> tidak jelas</a:t>
            </a:r>
            <a:endParaRPr lang="en-US" sz="28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 MC = 0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ym typeface="Wingdings" pitchFamily="2" charset="2"/>
              </a:rPr>
              <a:t> </a:t>
            </a:r>
            <a:r>
              <a:rPr lang="id-ID" sz="2800" dirty="0" smtClean="0">
                <a:sym typeface="Wingdings" pitchFamily="2" charset="2"/>
              </a:rPr>
              <a:t>R</a:t>
            </a:r>
            <a:r>
              <a:rPr lang="id-ID" sz="2800" dirty="0" smtClean="0">
                <a:sym typeface="Wingdings" pitchFamily="2" charset="2"/>
              </a:rPr>
              <a:t>umus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>
                <a:sym typeface="Wingdings" pitchFamily="2" charset="2"/>
              </a:rPr>
              <a:t>MC=</a:t>
            </a:r>
            <a:r>
              <a:rPr lang="id-ID" sz="2800" dirty="0" smtClean="0">
                <a:sym typeface="Wingdings" pitchFamily="2" charset="2"/>
              </a:rPr>
              <a:t>P</a:t>
            </a:r>
            <a:endParaRPr lang="en-US" sz="28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ym typeface="Wingdings" pitchFamily="2" charset="2"/>
              </a:rPr>
              <a:t> </a:t>
            </a:r>
            <a:r>
              <a:rPr lang="id-ID" sz="2800" dirty="0" smtClean="0">
                <a:sym typeface="Wingdings" pitchFamily="2" charset="2"/>
              </a:rPr>
              <a:t>karenanya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smtClean="0">
                <a:sym typeface="Wingdings" pitchFamily="2" charset="2"/>
              </a:rPr>
              <a:t>p = 0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Akibatnya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tidak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ada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perusahaan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swasta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akan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memiliki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kepentingan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dalam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penyediaan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barang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publik</a:t>
            </a: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92480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1.5. </a:t>
            </a:r>
            <a:r>
              <a:rPr lang="en-US" sz="3200" dirty="0" err="1" smtClean="0"/>
              <a:t>Penyediaan</a:t>
            </a:r>
            <a:r>
              <a:rPr lang="en-US" sz="3200" dirty="0" smtClean="0"/>
              <a:t> </a:t>
            </a:r>
            <a:r>
              <a:rPr lang="en-US" sz="3200" dirty="0" err="1" smtClean="0"/>
              <a:t>Publik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Salah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Fungsi</a:t>
            </a:r>
            <a:r>
              <a:rPr lang="en-US" sz="3200" dirty="0" smtClean="0"/>
              <a:t> </a:t>
            </a:r>
            <a:r>
              <a:rPr lang="en-US" sz="3200" dirty="0" err="1" smtClean="0"/>
              <a:t>Pemerintah</a:t>
            </a:r>
            <a:r>
              <a:rPr lang="en-US" sz="3200" dirty="0" smtClean="0"/>
              <a:t> (1)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1534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berhadapan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id-ID" dirty="0" smtClean="0"/>
              <a:t>,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endParaRPr lang="en-US" dirty="0" smtClean="0"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sv-SE" dirty="0" smtClean="0">
                <a:sym typeface="Wingdings" pitchFamily="2" charset="2"/>
              </a:rPr>
              <a:t>Bila </a:t>
            </a:r>
            <a:r>
              <a:rPr lang="id-ID" dirty="0" smtClean="0">
                <a:sym typeface="Wingdings" pitchFamily="2" charset="2"/>
              </a:rPr>
              <a:t>terjadi </a:t>
            </a:r>
            <a:r>
              <a:rPr lang="sv-SE" dirty="0" smtClean="0">
                <a:sym typeface="Wingdings" pitchFamily="2" charset="2"/>
              </a:rPr>
              <a:t>kegagalan pasar , intervensi pemerintah diperlukan untuk memperbaiki kegagalan </a:t>
            </a:r>
            <a:endParaRPr lang="id-ID" dirty="0" smtClean="0"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demikian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intervensi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pemerintah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adalah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untuk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tujuan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membawa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perbaikan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sosial</a:t>
            </a:r>
            <a:r>
              <a:rPr lang="en-US" dirty="0" smtClean="0">
                <a:sym typeface="Wingdings" pitchFamily="2" charset="2"/>
              </a:rPr>
              <a:t> </a:t>
            </a:r>
            <a:endParaRPr lang="id-ID" dirty="0" smtClean="0"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err="1" smtClean="0"/>
              <a:t>Namun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kenyataannya</a:t>
            </a:r>
            <a:r>
              <a:rPr lang="en-US" dirty="0" smtClean="0"/>
              <a:t>,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id-ID" dirty="0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memburuk</a:t>
            </a:r>
            <a:r>
              <a:rPr lang="en-US" dirty="0" smtClean="0"/>
              <a:t>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1.6. </a:t>
            </a:r>
            <a:r>
              <a:rPr lang="en-US" sz="4000" dirty="0" err="1" smtClean="0"/>
              <a:t>Kegagalan</a:t>
            </a:r>
            <a:r>
              <a:rPr lang="en-US" sz="4000" dirty="0" smtClean="0"/>
              <a:t> </a:t>
            </a:r>
            <a:r>
              <a:rPr lang="en-US" sz="4000" dirty="0" err="1" smtClean="0"/>
              <a:t>Pemerintah</a:t>
            </a:r>
            <a:r>
              <a:rPr lang="en-US" sz="4000" dirty="0" smtClean="0"/>
              <a:t> </a:t>
            </a:r>
            <a:r>
              <a:rPr lang="en-US" sz="4000" dirty="0" smtClean="0"/>
              <a:t>(</a:t>
            </a:r>
            <a:r>
              <a:rPr lang="en-US" sz="4000" dirty="0" smtClean="0"/>
              <a:t>1)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7848600" cy="2895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kegagalan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endParaRPr lang="en-US" sz="28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id-ID" sz="2800" dirty="0" smtClean="0"/>
              <a:t>Keterbatasan informasi</a:t>
            </a:r>
            <a:endParaRPr lang="en-US" sz="28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id-ID" sz="2800" dirty="0" smtClean="0"/>
              <a:t>Terbatasnya kapasitas pemerintah</a:t>
            </a:r>
            <a:endParaRPr lang="en-US" sz="28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id-ID" sz="2800" dirty="0" smtClean="0"/>
              <a:t>Konflik kepentingan pribadi</a:t>
            </a:r>
            <a:endParaRPr lang="en-US" sz="28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id-ID" sz="2800" dirty="0" smtClean="0"/>
              <a:t>korupsi</a:t>
            </a:r>
            <a:endParaRPr lang="en-US" sz="28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id-ID" sz="2800" dirty="0" smtClean="0"/>
              <a:t>dll</a:t>
            </a:r>
            <a:endParaRPr lang="en-US" sz="2800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8486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1.6</a:t>
            </a:r>
            <a:r>
              <a:rPr lang="en-US" sz="3600" dirty="0" smtClean="0"/>
              <a:t>.</a:t>
            </a:r>
            <a:r>
              <a:rPr lang="id-ID" sz="3600" dirty="0" smtClean="0"/>
              <a:t> Kegagalan pemerintah </a:t>
            </a:r>
            <a:r>
              <a:rPr lang="en-US" sz="3600" dirty="0" smtClean="0"/>
              <a:t>(2</a:t>
            </a:r>
            <a:r>
              <a:rPr lang="en-US" sz="3600" dirty="0" smtClean="0"/>
              <a:t>)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Mangkoesoebroto</a:t>
            </a:r>
            <a:r>
              <a:rPr lang="en-US" dirty="0" smtClean="0"/>
              <a:t>, </a:t>
            </a:r>
            <a:r>
              <a:rPr lang="en-US" dirty="0" err="1" smtClean="0"/>
              <a:t>Guritno</a:t>
            </a:r>
            <a:r>
              <a:rPr lang="en-US" dirty="0" smtClean="0"/>
              <a:t>. 1999.”Ekonomi </a:t>
            </a:r>
            <a:r>
              <a:rPr lang="en-US" dirty="0" err="1" smtClean="0"/>
              <a:t>Publik</a:t>
            </a:r>
            <a:r>
              <a:rPr lang="en-US" dirty="0" smtClean="0"/>
              <a:t>”. </a:t>
            </a:r>
            <a:r>
              <a:rPr lang="en-US" dirty="0" err="1" smtClean="0"/>
              <a:t>Yogjakarta</a:t>
            </a:r>
            <a:r>
              <a:rPr lang="en-US" dirty="0" smtClean="0"/>
              <a:t>: BPFE. Chapter  ??</a:t>
            </a:r>
          </a:p>
          <a:p>
            <a:r>
              <a:rPr lang="en-US" dirty="0" err="1" smtClean="0"/>
              <a:t>Stiglitz</a:t>
            </a:r>
            <a:r>
              <a:rPr lang="en-US" dirty="0" smtClean="0"/>
              <a:t>, Joseph E. 2000. </a:t>
            </a:r>
            <a:r>
              <a:rPr lang="en-US" b="1" dirty="0" smtClean="0"/>
              <a:t>Economics of the Public Sector</a:t>
            </a:r>
            <a:r>
              <a:rPr lang="en-US" dirty="0" smtClean="0"/>
              <a:t>. New York, USA: W.W. </a:t>
            </a:r>
            <a:r>
              <a:rPr lang="en-US" dirty="0" err="1" smtClean="0"/>
              <a:t>Northon</a:t>
            </a:r>
            <a:r>
              <a:rPr lang="en-US" dirty="0" smtClean="0"/>
              <a:t> and Company.  Chapter ??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1.7. </a:t>
            </a:r>
            <a:r>
              <a:rPr lang="id-ID" dirty="0" smtClean="0"/>
              <a:t>Referensi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7924800" cy="4191000"/>
          </a:xfrm>
        </p:spPr>
        <p:txBody>
          <a:bodyPr/>
          <a:lstStyle/>
          <a:p>
            <a:pPr marL="855663" lvl="1" indent="-619125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id-ID" dirty="0" smtClean="0"/>
              <a:t>yang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negara-negara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endParaRPr lang="en-US" dirty="0" smtClean="0"/>
          </a:p>
          <a:p>
            <a:pPr marL="855663" lvl="1" indent="-619125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yang lain</a:t>
            </a:r>
          </a:p>
          <a:p>
            <a:pPr marL="855663" lvl="1" indent="-619125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err="1" smtClean="0"/>
              <a:t>Cobalah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membandingkan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kapitalis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sosialis</a:t>
            </a:r>
            <a:endParaRPr lang="en-US" dirty="0" smtClean="0"/>
          </a:p>
          <a:p>
            <a:pPr marL="855663" lvl="1" indent="-619125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err="1" smtClean="0"/>
              <a:t>Pikirkan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Indonesia</a:t>
            </a:r>
            <a:endParaRPr lang="en-US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467600" cy="1295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1.1 </a:t>
            </a:r>
            <a:r>
              <a:rPr lang="en-US" sz="3600" dirty="0" err="1" smtClean="0"/>
              <a:t>Apakah</a:t>
            </a:r>
            <a:r>
              <a:rPr lang="en-US" sz="3600" dirty="0" smtClean="0"/>
              <a:t> </a:t>
            </a:r>
            <a:r>
              <a:rPr lang="en-US" sz="3600" dirty="0" err="1" smtClean="0"/>
              <a:t>ada</a:t>
            </a:r>
            <a:r>
              <a:rPr lang="en-US" sz="3600" dirty="0" smtClean="0"/>
              <a:t> </a:t>
            </a:r>
            <a:r>
              <a:rPr lang="en-US" sz="3600" dirty="0" err="1" smtClean="0"/>
              <a:t>ekonomi</a:t>
            </a:r>
            <a:r>
              <a:rPr lang="en-US" sz="3600" dirty="0" smtClean="0"/>
              <a:t> </a:t>
            </a:r>
            <a:r>
              <a:rPr lang="en-US" sz="3600" dirty="0" err="1" smtClean="0"/>
              <a:t>tanpa</a:t>
            </a:r>
            <a:r>
              <a:rPr lang="en-US" sz="3600" dirty="0" smtClean="0"/>
              <a:t> </a:t>
            </a:r>
            <a:r>
              <a:rPr lang="en-US" sz="3600" dirty="0" err="1" smtClean="0"/>
              <a:t>campur</a:t>
            </a:r>
            <a:r>
              <a:rPr lang="en-US" sz="3600" dirty="0" smtClean="0"/>
              <a:t> </a:t>
            </a:r>
            <a:r>
              <a:rPr lang="en-US" sz="3600" dirty="0" err="1" smtClean="0"/>
              <a:t>tangan</a:t>
            </a:r>
            <a:r>
              <a:rPr lang="en-US" sz="3600" dirty="0" smtClean="0"/>
              <a:t> </a:t>
            </a:r>
            <a:r>
              <a:rPr lang="en-US" sz="3600" dirty="0" err="1" smtClean="0"/>
              <a:t>pemerintah</a:t>
            </a:r>
            <a:r>
              <a:rPr lang="en-US" sz="3600" dirty="0" smtClean="0"/>
              <a:t>?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7848600" cy="4495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Bisa</a:t>
            </a:r>
            <a:r>
              <a:rPr lang="id-ID" sz="2800" dirty="0" smtClean="0"/>
              <a:t>kah</a:t>
            </a:r>
            <a:r>
              <a:rPr lang="en-US" sz="2800" dirty="0" smtClean="0"/>
              <a:t> </a:t>
            </a:r>
            <a:r>
              <a:rPr lang="en-US" sz="2800" dirty="0" err="1" smtClean="0"/>
              <a:t>perekonomian</a:t>
            </a:r>
            <a:r>
              <a:rPr lang="en-US" sz="2800" dirty="0" smtClean="0"/>
              <a:t> </a:t>
            </a:r>
            <a:r>
              <a:rPr lang="id-ID" sz="2800" dirty="0" smtClean="0"/>
              <a:t>berjalan</a:t>
            </a:r>
            <a:r>
              <a:rPr lang="en-US" sz="2800" dirty="0" smtClean="0"/>
              <a:t>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kepemilikan</a:t>
            </a:r>
            <a:r>
              <a:rPr lang="en-US" sz="2800" dirty="0" smtClean="0"/>
              <a:t> </a:t>
            </a:r>
            <a:r>
              <a:rPr lang="en-US" sz="2800" dirty="0" err="1" smtClean="0"/>
              <a:t>swasta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penegakan</a:t>
            </a:r>
            <a:r>
              <a:rPr lang="en-US" sz="2800" dirty="0" smtClean="0"/>
              <a:t> </a:t>
            </a:r>
            <a:r>
              <a:rPr lang="en-US" sz="2800" dirty="0" err="1" smtClean="0"/>
              <a:t>hukum</a:t>
            </a:r>
            <a:r>
              <a:rPr lang="en-US" sz="2800" dirty="0" smtClean="0"/>
              <a:t>?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Pasar</a:t>
            </a:r>
            <a:r>
              <a:rPr lang="en-US" sz="2800" dirty="0" smtClean="0"/>
              <a:t>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efisien</a:t>
            </a:r>
            <a:r>
              <a:rPr lang="en-US" sz="2800" dirty="0" smtClean="0"/>
              <a:t> </a:t>
            </a:r>
            <a:r>
              <a:rPr lang="en-US" sz="2800" dirty="0" err="1" smtClean="0"/>
              <a:t>mekanisme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dipenuhi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err="1" smtClean="0"/>
              <a:t>Keadilan</a:t>
            </a:r>
            <a:r>
              <a:rPr lang="en-US" sz="2800" dirty="0" smtClean="0"/>
              <a:t>, </a:t>
            </a:r>
            <a:r>
              <a:rPr lang="id-ID" sz="2800" dirty="0" smtClean="0"/>
              <a:t>pemerataan</a:t>
            </a:r>
            <a:r>
              <a:rPr lang="en-US" sz="2800" dirty="0" smtClean="0"/>
              <a:t>, </a:t>
            </a:r>
            <a:r>
              <a:rPr lang="en-US" sz="2800" dirty="0" err="1" smtClean="0"/>
              <a:t>keselamatan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yang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id-ID" sz="2800" dirty="0" smtClean="0"/>
              <a:t> adalah </a:t>
            </a:r>
            <a:r>
              <a:rPr lang="en-US" sz="2800" dirty="0" err="1" smtClean="0"/>
              <a:t>persetujuan</a:t>
            </a:r>
            <a:r>
              <a:rPr lang="en-US" sz="2800" dirty="0" smtClean="0"/>
              <a:t> </a:t>
            </a:r>
            <a:r>
              <a:rPr lang="en-US" sz="2800" dirty="0" err="1" smtClean="0"/>
              <a:t>semu</a:t>
            </a:r>
            <a:r>
              <a:rPr lang="id-ID" sz="2800" dirty="0" smtClean="0"/>
              <a:t>a </a:t>
            </a:r>
            <a:r>
              <a:rPr lang="en-US" sz="2800" dirty="0" err="1" smtClean="0"/>
              <a:t>orang</a:t>
            </a:r>
            <a:r>
              <a:rPr lang="en-US" sz="2800" dirty="0" smtClean="0"/>
              <a:t>, </a:t>
            </a:r>
            <a:r>
              <a:rPr lang="en-US" sz="2800" dirty="0" err="1" smtClean="0"/>
              <a:t>tetapi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berada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luar</a:t>
            </a:r>
            <a:r>
              <a:rPr lang="en-US" sz="2800" dirty="0" smtClean="0"/>
              <a:t> </a:t>
            </a:r>
            <a:r>
              <a:rPr lang="en-US" sz="2800" dirty="0" err="1" smtClean="0"/>
              <a:t>persetujuan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endParaRPr lang="en-US" sz="2800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1.2. </a:t>
            </a:r>
            <a:r>
              <a:rPr lang="en-US" sz="3600" dirty="0" err="1" smtClean="0"/>
              <a:t>Mengapa</a:t>
            </a:r>
            <a:r>
              <a:rPr lang="en-US" sz="3600" dirty="0" smtClean="0"/>
              <a:t> </a:t>
            </a:r>
            <a:r>
              <a:rPr lang="en-US" sz="3600" dirty="0" err="1" smtClean="0"/>
              <a:t>melibatkan</a:t>
            </a:r>
            <a:r>
              <a:rPr lang="id-ID" sz="3600" dirty="0" smtClean="0"/>
              <a:t> </a:t>
            </a:r>
            <a:r>
              <a:rPr lang="en-US" sz="3600" dirty="0" err="1" smtClean="0"/>
              <a:t>pemerintah</a:t>
            </a:r>
            <a:r>
              <a:rPr lang="en-US" sz="3600" dirty="0" smtClean="0"/>
              <a:t> </a:t>
            </a:r>
            <a:r>
              <a:rPr lang="en-US" sz="3600" dirty="0" smtClean="0"/>
              <a:t>?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696200" cy="3429000"/>
          </a:xfrm>
        </p:spPr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Char char="q"/>
            </a:pPr>
            <a:r>
              <a:rPr lang="en-US" dirty="0" smtClean="0"/>
              <a:t>Adam Smith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premis</a:t>
            </a:r>
            <a:r>
              <a:rPr lang="id-ID" dirty="0" smtClean="0"/>
              <a:t> :</a:t>
            </a:r>
            <a:endParaRPr lang="id-ID" dirty="0" smtClean="0"/>
          </a:p>
          <a:p>
            <a:pPr marL="827088" lvl="1" indent="-5715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yang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endParaRPr lang="en-US" dirty="0" smtClean="0"/>
          </a:p>
          <a:p>
            <a:pPr marL="827088" lvl="1" indent="-5715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id-ID" dirty="0" smtClean="0"/>
              <a:t>bergerak </a:t>
            </a:r>
            <a:r>
              <a:rPr lang="en-US" dirty="0" smtClean="0"/>
              <a:t>optimal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dikelola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696200" cy="1524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1.3.</a:t>
            </a:r>
            <a:r>
              <a:rPr lang="id-ID" sz="3200" dirty="0" smtClean="0"/>
              <a:t> Pandangan</a:t>
            </a:r>
            <a:r>
              <a:rPr lang="en-US" sz="3200" dirty="0" smtClean="0"/>
              <a:t> Adam Smith </a:t>
            </a:r>
            <a:r>
              <a:rPr lang="id-ID" sz="3200" dirty="0" smtClean="0"/>
              <a:t>terhadap </a:t>
            </a:r>
            <a:r>
              <a:rPr lang="en-US" sz="3200" dirty="0" err="1" smtClean="0"/>
              <a:t>Peran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Fungsi</a:t>
            </a:r>
            <a:r>
              <a:rPr lang="en-US" sz="3200" dirty="0" smtClean="0"/>
              <a:t> </a:t>
            </a:r>
            <a:r>
              <a:rPr lang="en-US" sz="3200" dirty="0" err="1" smtClean="0"/>
              <a:t>Pemerintah</a:t>
            </a:r>
            <a:r>
              <a:rPr lang="en-US" sz="3200" dirty="0" smtClean="0"/>
              <a:t> (1</a:t>
            </a:r>
            <a:r>
              <a:rPr lang="en-US" sz="3200" dirty="0" smtClean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848600" cy="4114800"/>
          </a:xfrm>
        </p:spPr>
        <p:txBody>
          <a:bodyPr/>
          <a:lstStyle/>
          <a:p>
            <a:pPr marL="609600" indent="-609600">
              <a:buFont typeface="Wingdings" pitchFamily="2" charset="2"/>
              <a:buChar char="q"/>
            </a:pPr>
            <a:r>
              <a:rPr lang="it-IT" sz="2800" dirty="0" smtClean="0"/>
              <a:t>Peran pemerintah harus dibatasi hanya di </a:t>
            </a:r>
            <a:r>
              <a:rPr lang="id-ID" sz="2800" dirty="0" smtClean="0"/>
              <a:t>sektor tertentu</a:t>
            </a:r>
            <a:endParaRPr lang="en-US" sz="2800" dirty="0" smtClean="0">
              <a:sym typeface="Wingdings" pitchFamily="2" charset="2"/>
            </a:endParaRPr>
          </a:p>
          <a:p>
            <a:pPr marL="990600" lvl="1" indent="-533400">
              <a:buFont typeface="Wingdings" pitchFamily="2" charset="2"/>
              <a:buChar char="Ø"/>
            </a:pPr>
            <a:r>
              <a:rPr lang="en-US" dirty="0" err="1" smtClean="0"/>
              <a:t>Pemeliharaan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pertahanan</a:t>
            </a:r>
            <a:endParaRPr lang="en-US" dirty="0" smtClean="0"/>
          </a:p>
          <a:p>
            <a:pPr marL="990600" lvl="1" indent="-533400">
              <a:buFont typeface="Wingdings" pitchFamily="2" charset="2"/>
              <a:buChar char="Ø"/>
            </a:pP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pPr marL="990600" lvl="1" indent="-533400">
              <a:buFont typeface="Wingdings" pitchFamily="2" charset="2"/>
              <a:buChar char="Ø"/>
            </a:pPr>
            <a:r>
              <a:rPr lang="en-US" dirty="0" err="1" smtClean="0"/>
              <a:t>Penyediaan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id-ID" dirty="0" smtClean="0"/>
              <a:t>publik </a:t>
            </a:r>
            <a:r>
              <a:rPr lang="en-US" dirty="0" smtClean="0"/>
              <a:t>yang </a:t>
            </a:r>
            <a:r>
              <a:rPr lang="id-ID" dirty="0" smtClean="0"/>
              <a:t>dimana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jalan</a:t>
            </a:r>
            <a:endParaRPr lang="en-US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001000" cy="1371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1.3. </a:t>
            </a:r>
            <a:r>
              <a:rPr lang="id-ID" sz="3600" dirty="0" smtClean="0"/>
              <a:t>Pandangan</a:t>
            </a:r>
            <a:r>
              <a:rPr lang="en-US" sz="3600" dirty="0" smtClean="0"/>
              <a:t> Adam Smith </a:t>
            </a:r>
            <a:r>
              <a:rPr lang="id-ID" sz="3600" dirty="0" smtClean="0"/>
              <a:t>terhadap </a:t>
            </a:r>
            <a:r>
              <a:rPr lang="en-US" sz="3600" dirty="0" err="1" smtClean="0"/>
              <a:t>Peran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Fungsi</a:t>
            </a:r>
            <a:r>
              <a:rPr lang="en-US" sz="3600" dirty="0" smtClean="0"/>
              <a:t> </a:t>
            </a:r>
            <a:r>
              <a:rPr lang="en-US" sz="3600" dirty="0" err="1" smtClean="0"/>
              <a:t>Pemerintah</a:t>
            </a:r>
            <a:r>
              <a:rPr lang="en-US" sz="3600" dirty="0" smtClean="0"/>
              <a:t> </a:t>
            </a:r>
            <a:r>
              <a:rPr lang="en-US" sz="3600" dirty="0" smtClean="0"/>
              <a:t>(</a:t>
            </a:r>
            <a:r>
              <a:rPr lang="id-ID" sz="3600" dirty="0" smtClean="0"/>
              <a:t>2</a:t>
            </a:r>
            <a:r>
              <a:rPr lang="en-US" sz="3600" dirty="0" smtClean="0"/>
              <a:t>)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14600"/>
            <a:ext cx="7696200" cy="2743200"/>
          </a:xfrm>
        </p:spPr>
        <p:txBody>
          <a:bodyPr/>
          <a:lstStyle/>
          <a:p>
            <a:pPr marL="609600" indent="-609600">
              <a:buFont typeface="Wingdings" pitchFamily="2" charset="2"/>
              <a:buChar char="q"/>
            </a:pPr>
            <a:r>
              <a:rPr lang="id-ID" sz="3200" dirty="0" smtClean="0"/>
              <a:t>Pandangan </a:t>
            </a:r>
            <a:r>
              <a:rPr lang="en-US" sz="3200" dirty="0" smtClean="0"/>
              <a:t>Richard Musgrave’s </a:t>
            </a:r>
            <a:r>
              <a:rPr lang="en-US" sz="3200" dirty="0" smtClean="0">
                <a:sym typeface="Wingdings" pitchFamily="2" charset="2"/>
              </a:rPr>
              <a:t> </a:t>
            </a:r>
            <a:r>
              <a:rPr lang="en-US" sz="3200" dirty="0" smtClean="0">
                <a:sym typeface="Wingdings" pitchFamily="2" charset="2"/>
              </a:rPr>
              <a:t>t</a:t>
            </a:r>
            <a:r>
              <a:rPr lang="id-ID" sz="3200" dirty="0" smtClean="0">
                <a:sym typeface="Wingdings" pitchFamily="2" charset="2"/>
              </a:rPr>
              <a:t>iga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id-ID" sz="3200" dirty="0" smtClean="0">
                <a:sym typeface="Wingdings" pitchFamily="2" charset="2"/>
              </a:rPr>
              <a:t>peran pemerintah :</a:t>
            </a:r>
            <a:endParaRPr lang="en-US" sz="3200" dirty="0" smtClean="0"/>
          </a:p>
          <a:p>
            <a:pPr marL="1150938" lvl="1" indent="-517525">
              <a:buFont typeface="Wingdings" pitchFamily="2" charset="2"/>
              <a:buChar char="Ø"/>
            </a:pPr>
            <a:r>
              <a:rPr lang="en-US" sz="3200" dirty="0" err="1" smtClean="0"/>
              <a:t>Stabili</a:t>
            </a:r>
            <a:r>
              <a:rPr lang="id-ID" sz="3200" dirty="0" smtClean="0"/>
              <a:t>s</a:t>
            </a:r>
            <a:r>
              <a:rPr lang="en-US" sz="3200" dirty="0" smtClean="0"/>
              <a:t>a</a:t>
            </a:r>
            <a:r>
              <a:rPr lang="id-ID" sz="3200" dirty="0" smtClean="0"/>
              <a:t>si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pPr marL="1150938" lvl="1" indent="-517525">
              <a:buFont typeface="Wingdings" pitchFamily="2" charset="2"/>
              <a:buChar char="Ø"/>
            </a:pPr>
            <a:r>
              <a:rPr lang="en-US" sz="3200" dirty="0" err="1" smtClean="0"/>
              <a:t>Alo</a:t>
            </a:r>
            <a:r>
              <a:rPr lang="id-ID" sz="3200" dirty="0" smtClean="0"/>
              <a:t>k</a:t>
            </a:r>
            <a:r>
              <a:rPr lang="en-US" sz="3200" dirty="0" smtClean="0"/>
              <a:t>a</a:t>
            </a:r>
            <a:r>
              <a:rPr lang="id-ID" sz="3200" dirty="0" smtClean="0"/>
              <a:t>s</a:t>
            </a:r>
            <a:r>
              <a:rPr lang="en-US" sz="3200" dirty="0" err="1" smtClean="0"/>
              <a:t>i</a:t>
            </a:r>
            <a:endParaRPr lang="en-US" sz="3200" dirty="0" smtClean="0"/>
          </a:p>
          <a:p>
            <a:pPr marL="1150938" lvl="1" indent="-517525">
              <a:buFont typeface="Wingdings" pitchFamily="2" charset="2"/>
              <a:buChar char="Ø"/>
            </a:pPr>
            <a:r>
              <a:rPr lang="en-US" sz="3200" dirty="0" err="1" smtClean="0"/>
              <a:t>Distribu</a:t>
            </a:r>
            <a:r>
              <a:rPr lang="id-ID" sz="3200" dirty="0" smtClean="0"/>
              <a:t>si</a:t>
            </a:r>
            <a:endParaRPr lang="en-US" sz="3200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848600" cy="1981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1.4. </a:t>
            </a:r>
            <a:r>
              <a:rPr lang="id-ID" sz="3600" dirty="0" smtClean="0"/>
              <a:t>P</a:t>
            </a:r>
            <a:r>
              <a:rPr lang="id-ID" sz="3600" dirty="0" smtClean="0"/>
              <a:t>andangan </a:t>
            </a:r>
            <a:r>
              <a:rPr lang="sv-SE" sz="3600" dirty="0" smtClean="0"/>
              <a:t>Modern </a:t>
            </a:r>
            <a:r>
              <a:rPr lang="id-ID" sz="3600" dirty="0" smtClean="0"/>
              <a:t>terhadap </a:t>
            </a:r>
            <a:r>
              <a:rPr lang="sv-SE" sz="3600" dirty="0" smtClean="0"/>
              <a:t>Peran </a:t>
            </a:r>
            <a:r>
              <a:rPr lang="sv-SE" sz="3600" dirty="0" smtClean="0"/>
              <a:t>dan Fungsi </a:t>
            </a:r>
            <a:r>
              <a:rPr lang="sv-SE" sz="3600" dirty="0" smtClean="0"/>
              <a:t>Pemerintah dalam </a:t>
            </a:r>
            <a:r>
              <a:rPr lang="sv-SE" sz="3600" dirty="0" smtClean="0"/>
              <a:t>Ekonomi (1)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7696200" cy="4114800"/>
          </a:xfrm>
        </p:spPr>
        <p:txBody>
          <a:bodyPr/>
          <a:lstStyle/>
          <a:p>
            <a:pPr marL="609600" indent="-609600">
              <a:buFont typeface="Wingdings" pitchFamily="2" charset="2"/>
              <a:buChar char="q"/>
            </a:pPr>
            <a:r>
              <a:rPr lang="en-US" sz="3200" dirty="0" smtClean="0"/>
              <a:t>Fun</a:t>
            </a:r>
            <a:r>
              <a:rPr lang="id-ID" sz="3200" dirty="0" smtClean="0"/>
              <a:t>gsi </a:t>
            </a:r>
            <a:r>
              <a:rPr lang="en-US" sz="3200" dirty="0" err="1" smtClean="0"/>
              <a:t>Stabili</a:t>
            </a:r>
            <a:r>
              <a:rPr lang="id-ID" sz="3200" dirty="0" smtClean="0"/>
              <a:t>sasi :</a:t>
            </a:r>
            <a:endParaRPr lang="en-US" sz="3200" dirty="0" smtClean="0"/>
          </a:p>
          <a:p>
            <a:pPr marL="990600" lvl="1" indent="-533400">
              <a:buFont typeface="Wingdings" pitchFamily="2" charset="2"/>
              <a:buChar char="Ø"/>
            </a:pPr>
            <a:r>
              <a:rPr lang="sv-SE" sz="3200" dirty="0" smtClean="0"/>
              <a:t>Ekonomi </a:t>
            </a:r>
            <a:r>
              <a:rPr lang="id-ID" sz="3200" dirty="0" smtClean="0"/>
              <a:t>tetap</a:t>
            </a:r>
            <a:r>
              <a:rPr lang="sv-SE" sz="3200" dirty="0" smtClean="0"/>
              <a:t> beroperasi pada 'full-employment‘</a:t>
            </a:r>
            <a:endParaRPr lang="id-ID" sz="3200" dirty="0" smtClean="0"/>
          </a:p>
          <a:p>
            <a:pPr marL="990600" lvl="1" indent="-533400">
              <a:buFont typeface="Wingdings" pitchFamily="2" charset="2"/>
              <a:buChar char="Ø"/>
            </a:pPr>
            <a:r>
              <a:rPr lang="id-ID" sz="3200" dirty="0" smtClean="0"/>
              <a:t>Menjaga harga tetap stabil</a:t>
            </a:r>
            <a:endParaRPr lang="en-US" sz="3200" dirty="0" smtClean="0"/>
          </a:p>
          <a:p>
            <a:pPr marL="990600" lvl="1" indent="-533400">
              <a:buFont typeface="Wingdings" pitchFamily="2" charset="2"/>
              <a:buChar char="Ø"/>
            </a:pPr>
            <a:r>
              <a:rPr lang="fi-FI" sz="3200" dirty="0" smtClean="0"/>
              <a:t>Merancang dan melaksanakan kebijakan ekonomi makro</a:t>
            </a:r>
            <a:endParaRPr lang="en-US" dirty="0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01000" cy="1295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L</a:t>
            </a:r>
            <a:r>
              <a:rPr lang="id-ID" sz="3600" dirty="0" smtClean="0"/>
              <a:t>anjutan </a:t>
            </a:r>
            <a:r>
              <a:rPr lang="id-ID" sz="3600" dirty="0" smtClean="0"/>
              <a:t>Pandangan </a:t>
            </a:r>
            <a:r>
              <a:rPr lang="en-US" sz="3600" dirty="0" smtClean="0"/>
              <a:t>Richard Musgrave’s </a:t>
            </a:r>
            <a:r>
              <a:rPr lang="id-ID" sz="3600" dirty="0" smtClean="0"/>
              <a:t>...(1)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772400" cy="4800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d-ID" sz="3000" dirty="0" smtClean="0"/>
              <a:t>Fungsi Alokasi</a:t>
            </a:r>
            <a:endParaRPr lang="en-US" sz="3000" dirty="0" smtClean="0"/>
          </a:p>
          <a:p>
            <a:pPr>
              <a:buFont typeface="Wingdings" pitchFamily="2" charset="2"/>
              <a:buChar char="Ø"/>
            </a:pPr>
            <a:r>
              <a:rPr lang="en-US" sz="3000" dirty="0" err="1" smtClean="0"/>
              <a:t>Pemerintah</a:t>
            </a:r>
            <a:r>
              <a:rPr lang="en-US" sz="3000" dirty="0" smtClean="0"/>
              <a:t> </a:t>
            </a:r>
            <a:r>
              <a:rPr lang="en-US" sz="3000" dirty="0" err="1" smtClean="0"/>
              <a:t>memiliki</a:t>
            </a:r>
            <a:r>
              <a:rPr lang="en-US" sz="3000" dirty="0" smtClean="0"/>
              <a:t> </a:t>
            </a:r>
            <a:r>
              <a:rPr lang="en-US" sz="3000" dirty="0" err="1" smtClean="0"/>
              <a:t>peran</a:t>
            </a:r>
            <a:r>
              <a:rPr lang="en-US" sz="3000" dirty="0" smtClean="0"/>
              <a:t> </a:t>
            </a:r>
            <a:r>
              <a:rPr lang="en-US" sz="3000" dirty="0" err="1" smtClean="0"/>
              <a:t>dalam</a:t>
            </a:r>
            <a:r>
              <a:rPr lang="en-US" sz="3000" dirty="0" smtClean="0"/>
              <a:t> </a:t>
            </a:r>
            <a:r>
              <a:rPr lang="en-US" sz="3000" dirty="0" err="1" smtClean="0"/>
              <a:t>menentukan</a:t>
            </a:r>
            <a:r>
              <a:rPr lang="en-US" sz="3000" dirty="0" smtClean="0"/>
              <a:t> </a:t>
            </a:r>
            <a:r>
              <a:rPr lang="en-US" sz="3000" dirty="0" err="1" smtClean="0"/>
              <a:t>alokasi</a:t>
            </a:r>
            <a:r>
              <a:rPr lang="en-US" sz="3000" dirty="0" smtClean="0"/>
              <a:t> </a:t>
            </a:r>
            <a:r>
              <a:rPr lang="en-US" sz="3000" dirty="0" err="1" smtClean="0"/>
              <a:t>sumber</a:t>
            </a:r>
            <a:r>
              <a:rPr lang="en-US" sz="3000" dirty="0" smtClean="0"/>
              <a:t> </a:t>
            </a:r>
            <a:r>
              <a:rPr lang="en-US" sz="3000" dirty="0" err="1" smtClean="0"/>
              <a:t>daya</a:t>
            </a:r>
            <a:r>
              <a:rPr lang="en-US" sz="3000" dirty="0" smtClean="0"/>
              <a:t> </a:t>
            </a:r>
            <a:r>
              <a:rPr lang="en-US" sz="3000" dirty="0" err="1" smtClean="0"/>
              <a:t>dalam</a:t>
            </a:r>
            <a:r>
              <a:rPr lang="en-US" sz="3000" dirty="0" smtClean="0"/>
              <a:t> </a:t>
            </a:r>
            <a:r>
              <a:rPr lang="en-US" sz="3000" dirty="0" err="1" smtClean="0"/>
              <a:t>perekonomian</a:t>
            </a:r>
            <a:endParaRPr lang="en-US" sz="3000" dirty="0" smtClean="0"/>
          </a:p>
          <a:p>
            <a:pPr>
              <a:buFont typeface="Wingdings" pitchFamily="2" charset="2"/>
              <a:buChar char="Ø"/>
            </a:pPr>
            <a:r>
              <a:rPr lang="en-US" sz="3000" dirty="0" err="1" smtClean="0"/>
              <a:t>Pemerintah</a:t>
            </a:r>
            <a:r>
              <a:rPr lang="en-US" sz="3000" dirty="0" smtClean="0"/>
              <a:t> </a:t>
            </a:r>
            <a:r>
              <a:rPr lang="id-ID" sz="3000" dirty="0" smtClean="0"/>
              <a:t>terlibat</a:t>
            </a:r>
            <a:r>
              <a:rPr lang="en-US" sz="3000" dirty="0" smtClean="0"/>
              <a:t> </a:t>
            </a:r>
            <a:r>
              <a:rPr lang="en-US" sz="3000" dirty="0" err="1" smtClean="0"/>
              <a:t>secara</a:t>
            </a:r>
            <a:r>
              <a:rPr lang="en-US" sz="3000" dirty="0" smtClean="0"/>
              <a:t> </a:t>
            </a:r>
            <a:r>
              <a:rPr lang="en-US" sz="3000" dirty="0" err="1" smtClean="0"/>
              <a:t>langsung</a:t>
            </a:r>
            <a:r>
              <a:rPr lang="en-US" sz="3000" dirty="0" smtClean="0"/>
              <a:t>, </a:t>
            </a:r>
            <a:r>
              <a:rPr lang="id-ID" sz="3000" dirty="0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membeli</a:t>
            </a:r>
            <a:r>
              <a:rPr lang="en-US" sz="3000" dirty="0" smtClean="0"/>
              <a:t> </a:t>
            </a:r>
            <a:r>
              <a:rPr lang="en-US" sz="3000" dirty="0" err="1" smtClean="0"/>
              <a:t>barang</a:t>
            </a:r>
            <a:r>
              <a:rPr lang="en-US" sz="3000" dirty="0" smtClean="0"/>
              <a:t>, </a:t>
            </a:r>
            <a:r>
              <a:rPr lang="en-US" sz="3000" dirty="0" err="1" smtClean="0"/>
              <a:t>seperti</a:t>
            </a:r>
            <a:r>
              <a:rPr lang="en-US" sz="3000" dirty="0" smtClean="0"/>
              <a:t> </a:t>
            </a:r>
            <a:r>
              <a:rPr lang="en-US" sz="3000" dirty="0" err="1" smtClean="0"/>
              <a:t>fasilitas</a:t>
            </a:r>
            <a:r>
              <a:rPr lang="en-US" sz="3000" dirty="0" smtClean="0"/>
              <a:t> </a:t>
            </a:r>
            <a:r>
              <a:rPr lang="en-US" sz="3000" dirty="0" err="1" smtClean="0"/>
              <a:t>pertahanan</a:t>
            </a:r>
            <a:r>
              <a:rPr lang="en-US" sz="3000" dirty="0" smtClean="0"/>
              <a:t>, </a:t>
            </a:r>
            <a:r>
              <a:rPr lang="en-US" sz="3000" dirty="0" err="1" smtClean="0"/>
              <a:t>pendidikan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kesehatan</a:t>
            </a:r>
            <a:r>
              <a:rPr lang="en-US" sz="3000" dirty="0" smtClean="0"/>
              <a:t> </a:t>
            </a:r>
            <a:r>
              <a:rPr lang="en-US" sz="3000" dirty="0" err="1" smtClean="0"/>
              <a:t>atau</a:t>
            </a:r>
            <a:r>
              <a:rPr lang="en-US" sz="3000" dirty="0" smtClean="0"/>
              <a:t> </a:t>
            </a:r>
            <a:r>
              <a:rPr lang="en-US" sz="3000" dirty="0" err="1" smtClean="0"/>
              <a:t>tidak</a:t>
            </a:r>
            <a:r>
              <a:rPr lang="en-US" sz="3000" dirty="0" smtClean="0"/>
              <a:t> </a:t>
            </a:r>
            <a:r>
              <a:rPr lang="en-US" sz="3000" dirty="0" err="1" smtClean="0"/>
              <a:t>langsung</a:t>
            </a:r>
            <a:r>
              <a:rPr lang="en-US" sz="3000" dirty="0" smtClean="0"/>
              <a:t> </a:t>
            </a:r>
            <a:r>
              <a:rPr lang="en-US" sz="3000" dirty="0" err="1" smtClean="0"/>
              <a:t>melalui</a:t>
            </a:r>
            <a:r>
              <a:rPr lang="en-US" sz="3000" dirty="0" smtClean="0"/>
              <a:t> </a:t>
            </a:r>
            <a:r>
              <a:rPr lang="en-US" sz="3000" dirty="0" err="1" smtClean="0"/>
              <a:t>pajak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subsidi</a:t>
            </a:r>
            <a:r>
              <a:rPr lang="en-US" sz="3000" dirty="0" smtClean="0"/>
              <a:t> yang </a:t>
            </a:r>
            <a:r>
              <a:rPr lang="en-US" sz="3000" dirty="0" err="1" smtClean="0"/>
              <a:t>mempengaruhi</a:t>
            </a:r>
            <a:r>
              <a:rPr lang="en-US" sz="3000" dirty="0" smtClean="0"/>
              <a:t> </a:t>
            </a:r>
            <a:r>
              <a:rPr lang="en-US" sz="3000" dirty="0" err="1" smtClean="0"/>
              <a:t>transaksi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produksi</a:t>
            </a:r>
            <a:r>
              <a:rPr lang="en-US" sz="3000" dirty="0" smtClean="0"/>
              <a:t> </a:t>
            </a:r>
            <a:r>
              <a:rPr lang="en-US" sz="3000" dirty="0" err="1" smtClean="0"/>
              <a:t>barang</a:t>
            </a:r>
            <a:endParaRPr lang="en-US" sz="3000" dirty="0" smtClean="0"/>
          </a:p>
          <a:p>
            <a:pPr>
              <a:buFontTx/>
              <a:buNone/>
            </a:pPr>
            <a:endParaRPr lang="en-US" sz="2800" dirty="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924800" cy="9144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3600" dirty="0" smtClean="0"/>
              <a:t>Lanjutan </a:t>
            </a:r>
            <a:r>
              <a:rPr lang="id-ID" sz="3600" dirty="0" smtClean="0"/>
              <a:t>Pandangan </a:t>
            </a:r>
            <a:r>
              <a:rPr lang="en-US" sz="3600" dirty="0" smtClean="0"/>
              <a:t>Richard Musgrave’s </a:t>
            </a:r>
            <a:r>
              <a:rPr lang="id-ID" sz="3600" dirty="0" smtClean="0"/>
              <a:t>...(2)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362200"/>
            <a:ext cx="7696200" cy="4038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d-ID" dirty="0" smtClean="0"/>
              <a:t>Fungsi Distribusi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sv-SE" dirty="0" smtClean="0"/>
              <a:t>Bagaimana barang didistribusikan di antara anggota masyarakat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fi-FI" dirty="0" smtClean="0"/>
              <a:t>Distribusi </a:t>
            </a:r>
            <a:r>
              <a:rPr lang="id-ID" dirty="0" smtClean="0"/>
              <a:t>di</a:t>
            </a:r>
            <a:r>
              <a:rPr lang="fi-FI" dirty="0" smtClean="0"/>
              <a:t>antara kelas-kelas sosial  </a:t>
            </a:r>
            <a:r>
              <a:rPr lang="id-ID" dirty="0" smtClean="0"/>
              <a:t>  </a:t>
            </a:r>
            <a:r>
              <a:rPr lang="fi-FI" dirty="0" smtClean="0"/>
              <a:t>keadilan sosial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penyediaan</a:t>
            </a:r>
            <a:r>
              <a:rPr lang="en-US" dirty="0" smtClean="0"/>
              <a:t> </a:t>
            </a:r>
            <a:r>
              <a:rPr lang="en-US" dirty="0" err="1" smtClean="0"/>
              <a:t>beras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r>
              <a:rPr lang="en-US" dirty="0" smtClean="0"/>
              <a:t> (</a:t>
            </a:r>
            <a:r>
              <a:rPr lang="en-US" dirty="0" err="1" smtClean="0"/>
              <a:t>raskin</a:t>
            </a:r>
            <a:r>
              <a:rPr lang="en-US" dirty="0" smtClean="0"/>
              <a:t>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miskin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  <a:endParaRPr lang="en-US" dirty="0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77200" cy="1676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sz="3200" dirty="0" smtClean="0"/>
              <a:t>Lanjutan </a:t>
            </a:r>
            <a:r>
              <a:rPr lang="id-ID" sz="3200" dirty="0" smtClean="0"/>
              <a:t>Pandangan </a:t>
            </a:r>
            <a:r>
              <a:rPr lang="en-US" sz="3200" dirty="0" smtClean="0"/>
              <a:t>Richard Musgrave’s </a:t>
            </a:r>
            <a:r>
              <a:rPr lang="id-ID" sz="3200" dirty="0" smtClean="0"/>
              <a:t>...(2)</a:t>
            </a:r>
            <a:endParaRPr lang="en-US" sz="32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7010400" y="3733800"/>
            <a:ext cx="2286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308</TotalTime>
  <Words>578</Words>
  <Application>Microsoft Office PowerPoint</Application>
  <PresentationFormat>On-screen Show (4:3)</PresentationFormat>
  <Paragraphs>69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Comic Sans MS</vt:lpstr>
      <vt:lpstr>Arial</vt:lpstr>
      <vt:lpstr>Lucida Sans Unicode</vt:lpstr>
      <vt:lpstr>Wingdings 3</vt:lpstr>
      <vt:lpstr>Verdana</vt:lpstr>
      <vt:lpstr>Wingdings 2</vt:lpstr>
      <vt:lpstr>Calibri</vt:lpstr>
      <vt:lpstr>Wingdings</vt:lpstr>
      <vt:lpstr>Concourse</vt:lpstr>
      <vt:lpstr>1. PERAN DAN FUNGSI PEMERINTAH</vt:lpstr>
      <vt:lpstr>1.1 Apakah ada ekonomi tanpa campur tangan pemerintah?</vt:lpstr>
      <vt:lpstr>1.2. Mengapa melibatkan pemerintah ?</vt:lpstr>
      <vt:lpstr>1.3. Pandangan Adam Smith terhadap Peran dan Fungsi Pemerintah (1)</vt:lpstr>
      <vt:lpstr>1.3. Pandangan Adam Smith terhadap Peran dan Fungsi Pemerintah (2)</vt:lpstr>
      <vt:lpstr>1.4. Pandangan Modern terhadap Peran dan Fungsi Pemerintah dalam Ekonomi (1)</vt:lpstr>
      <vt:lpstr>Lanjutan Pandangan Richard Musgrave’s ...(1)</vt:lpstr>
      <vt:lpstr>Lanjutan Pandangan Richard Musgrave’s ...(2)</vt:lpstr>
      <vt:lpstr>Lanjutan Pandangan Richard Musgrave’s ...(2)</vt:lpstr>
      <vt:lpstr>1.5. Penyediaan Publik sebagai Salah satu Fungsi Pemerintah (1)</vt:lpstr>
      <vt:lpstr>1.5. Penyediaan Publik sebagai Salah satu Fungsi Pemerintah (1)</vt:lpstr>
      <vt:lpstr>1.6. Kegagalan Pemerintah (1)</vt:lpstr>
      <vt:lpstr>1.6. Kegagalan pemerintah (2) </vt:lpstr>
      <vt:lpstr>1.7. Referensi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PERAN DAN FUNGSI PEMERINTAH</dc:title>
  <dc:creator>Rulian</dc:creator>
  <cp:lastModifiedBy>harmoniouS</cp:lastModifiedBy>
  <cp:revision>29</cp:revision>
  <dcterms:created xsi:type="dcterms:W3CDTF">2007-09-04T00:42:38Z</dcterms:created>
  <dcterms:modified xsi:type="dcterms:W3CDTF">2012-09-29T15:35:11Z</dcterms:modified>
</cp:coreProperties>
</file>